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3"/>
  </p:notesMasterIdLst>
  <p:handoutMasterIdLst>
    <p:handoutMasterId r:id="rId44"/>
  </p:handoutMasterIdLst>
  <p:sldIdLst>
    <p:sldId id="327" r:id="rId5"/>
    <p:sldId id="330" r:id="rId6"/>
    <p:sldId id="331" r:id="rId7"/>
    <p:sldId id="332" r:id="rId8"/>
    <p:sldId id="298" r:id="rId9"/>
    <p:sldId id="262" r:id="rId10"/>
    <p:sldId id="263" r:id="rId11"/>
    <p:sldId id="302" r:id="rId12"/>
    <p:sldId id="264" r:id="rId13"/>
    <p:sldId id="266" r:id="rId14"/>
    <p:sldId id="334" r:id="rId15"/>
    <p:sldId id="335" r:id="rId16"/>
    <p:sldId id="336" r:id="rId17"/>
    <p:sldId id="338" r:id="rId18"/>
    <p:sldId id="265" r:id="rId19"/>
    <p:sldId id="339" r:id="rId20"/>
    <p:sldId id="340" r:id="rId21"/>
    <p:sldId id="341" r:id="rId22"/>
    <p:sldId id="342" r:id="rId23"/>
    <p:sldId id="343" r:id="rId24"/>
    <p:sldId id="344" r:id="rId25"/>
    <p:sldId id="345" r:id="rId26"/>
    <p:sldId id="346" r:id="rId27"/>
    <p:sldId id="347" r:id="rId28"/>
    <p:sldId id="348" r:id="rId29"/>
    <p:sldId id="276" r:id="rId30"/>
    <p:sldId id="349" r:id="rId31"/>
    <p:sldId id="350" r:id="rId32"/>
    <p:sldId id="303" r:id="rId33"/>
    <p:sldId id="351" r:id="rId34"/>
    <p:sldId id="293" r:id="rId35"/>
    <p:sldId id="277" r:id="rId36"/>
    <p:sldId id="352" r:id="rId37"/>
    <p:sldId id="353" r:id="rId38"/>
    <p:sldId id="284" r:id="rId39"/>
    <p:sldId id="269" r:id="rId40"/>
    <p:sldId id="354"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1C7DDB"/>
    <a:srgbClr val="005493"/>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8"/>
    <p:restoredTop sz="85170"/>
  </p:normalViewPr>
  <p:slideViewPr>
    <p:cSldViewPr snapToGrid="0" snapToObjects="1">
      <p:cViewPr varScale="1">
        <p:scale>
          <a:sx n="108" d="100"/>
          <a:sy n="108" d="100"/>
        </p:scale>
        <p:origin x="4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5234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842547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Shuyu Victoria Xiao</a:t>
            </a:r>
          </a:p>
          <a:p>
            <a:r>
              <a:rPr lang="en-US" dirty="0">
                <a:solidFill>
                  <a:schemeClr val="bg2"/>
                </a:solidFill>
                <a:latin typeface="Abadi" panose="020B0604020104020204" pitchFamily="34" charset="0"/>
                <a:ea typeface="SF Pro" pitchFamily="2" charset="0"/>
                <a:cs typeface="SF Pro" pitchFamily="2" charset="0"/>
              </a:rPr>
              <a:t>JUN 20,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2000" b="1" dirty="0"/>
              <a:t>Pandas and NumPy</a:t>
            </a:r>
            <a:endParaRPr lang="en-US" sz="2000" dirty="0"/>
          </a:p>
          <a:p>
            <a:pPr>
              <a:buFont typeface="Arial" panose="020B0604020202020204" pitchFamily="34" charset="0"/>
              <a:buChar char="•"/>
            </a:pPr>
            <a:r>
              <a:rPr lang="en-US" sz="2000" dirty="0"/>
              <a:t>Functions from the Pandas and NumPy libraries are utilized to extract basic information from the collected data, including:</a:t>
            </a:r>
          </a:p>
          <a:p>
            <a:pPr marL="742950" lvl="1" indent="-285750">
              <a:buFont typeface="Arial" panose="020B0604020202020204" pitchFamily="34" charset="0"/>
              <a:buChar char="•"/>
            </a:pPr>
            <a:r>
              <a:rPr lang="en-US" sz="2000" dirty="0"/>
              <a:t>The number of launches at each launch site</a:t>
            </a:r>
          </a:p>
          <a:p>
            <a:pPr marL="742950" lvl="1" indent="-285750">
              <a:buFont typeface="Arial" panose="020B0604020202020204" pitchFamily="34" charset="0"/>
              <a:buChar char="•"/>
            </a:pPr>
            <a:r>
              <a:rPr lang="en-US" sz="2000" dirty="0"/>
              <a:t>The frequency of each orbit type</a:t>
            </a:r>
          </a:p>
          <a:p>
            <a:pPr marL="742950" lvl="1" indent="-285750">
              <a:buFont typeface="Arial" panose="020B0604020202020204" pitchFamily="34" charset="0"/>
              <a:buChar char="•"/>
            </a:pPr>
            <a:r>
              <a:rPr lang="en-US" sz="2000" dirty="0"/>
              <a:t>The number and frequency of each mission outcome</a:t>
            </a:r>
          </a:p>
          <a:p>
            <a:pPr marL="0" indent="0">
              <a:buNone/>
            </a:pPr>
            <a:r>
              <a:rPr lang="en-US" sz="2000" b="1" dirty="0"/>
              <a:t>SQL</a:t>
            </a:r>
            <a:endParaRPr lang="en-US" sz="2000" dirty="0"/>
          </a:p>
          <a:p>
            <a:pPr>
              <a:buFont typeface="Arial" panose="020B0604020202020204" pitchFamily="34" charset="0"/>
              <a:buChar char="•"/>
            </a:pPr>
            <a:r>
              <a:rPr lang="en-US" sz="2000" dirty="0"/>
              <a:t>The data is queried using SQL to answer various questions, such as:</a:t>
            </a:r>
          </a:p>
          <a:p>
            <a:pPr marL="742950" lvl="1" indent="-285750">
              <a:buFont typeface="Arial" panose="020B0604020202020204" pitchFamily="34" charset="0"/>
              <a:buChar char="•"/>
            </a:pPr>
            <a:r>
              <a:rPr lang="en-US" sz="2000" dirty="0"/>
              <a:t>The names of the unique launch sites in the space missions</a:t>
            </a:r>
          </a:p>
          <a:p>
            <a:pPr marL="742950" lvl="1" indent="-285750">
              <a:buFont typeface="Arial" panose="020B0604020202020204" pitchFamily="34" charset="0"/>
              <a:buChar char="•"/>
            </a:pPr>
            <a:r>
              <a:rPr lang="en-US" sz="2000" dirty="0"/>
              <a:t>The total payload mass carried by boosters launched by NASA (CRS)</a:t>
            </a:r>
          </a:p>
          <a:p>
            <a:pPr marL="742950" lvl="1" indent="-285750">
              <a:buFont typeface="Arial" panose="020B0604020202020204" pitchFamily="34" charset="0"/>
              <a:buChar char="•"/>
            </a:pPr>
            <a:r>
              <a:rPr lang="en-US" sz="2000" dirty="0"/>
              <a:t>The average payload mass carried by booster version F9 v1.1</a:t>
            </a: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969" y="1380967"/>
            <a:ext cx="9745589" cy="4351338"/>
          </a:xfrm>
          <a:prstGeom prst="rect">
            <a:avLst/>
          </a:prstGeom>
        </p:spPr>
        <p:txBody>
          <a:bodyPr lIns="91440" tIns="45720" rIns="91440" bIns="45720" anchor="t"/>
          <a:lstStyle/>
          <a:p>
            <a:pPr marL="0" indent="0">
              <a:buNone/>
            </a:pPr>
            <a:r>
              <a:rPr lang="en-US" sz="2000" b="1" dirty="0"/>
              <a:t>Matplotlib and Seaborn</a:t>
            </a:r>
            <a:endParaRPr lang="en-US" sz="2000" dirty="0"/>
          </a:p>
          <a:p>
            <a:pPr>
              <a:buFont typeface="Arial" panose="020B0604020202020204" pitchFamily="34" charset="0"/>
              <a:buChar char="•"/>
            </a:pPr>
            <a:r>
              <a:rPr lang="en-US" sz="2000" dirty="0"/>
              <a:t>Functions from the Matplotlib and Seaborn libraries are used to visualize the data through scatterplots, bar charts, and line charts.</a:t>
            </a:r>
          </a:p>
          <a:p>
            <a:pPr>
              <a:buFont typeface="Arial" panose="020B0604020202020204" pitchFamily="34" charset="0"/>
              <a:buChar char="•"/>
            </a:pPr>
            <a:r>
              <a:rPr lang="en-US" sz="2000" dirty="0"/>
              <a:t>These plots and charts help to understand the relationships between various features, such as:</a:t>
            </a:r>
          </a:p>
          <a:p>
            <a:pPr marL="742950" lvl="1" indent="-285750">
              <a:buFont typeface="Arial" panose="020B0604020202020204" pitchFamily="34" charset="0"/>
              <a:buChar char="•"/>
            </a:pPr>
            <a:r>
              <a:rPr lang="en-US" sz="2000" dirty="0"/>
              <a:t>The relationship between flight number and launch site</a:t>
            </a:r>
          </a:p>
          <a:p>
            <a:pPr marL="742950" lvl="1" indent="-285750">
              <a:buFont typeface="Arial" panose="020B0604020202020204" pitchFamily="34" charset="0"/>
              <a:buChar char="•"/>
            </a:pPr>
            <a:r>
              <a:rPr lang="en-US" sz="2000" dirty="0"/>
              <a:t>The relationship between payload mass and launch site</a:t>
            </a:r>
          </a:p>
          <a:p>
            <a:pPr marL="742950" lvl="1" indent="-285750">
              <a:buFont typeface="Arial" panose="020B0604020202020204" pitchFamily="34" charset="0"/>
              <a:buChar char="•"/>
            </a:pPr>
            <a:r>
              <a:rPr lang="en-US" sz="2000" dirty="0"/>
              <a:t>The relationship between success rate and orbit type</a:t>
            </a:r>
          </a:p>
          <a:p>
            <a:pPr marL="0" indent="0">
              <a:buNone/>
            </a:pPr>
            <a:r>
              <a:rPr lang="en-US" sz="2000" b="1" dirty="0"/>
              <a:t>Folium</a:t>
            </a:r>
            <a:endParaRPr lang="en-US" sz="2000" dirty="0"/>
          </a:p>
          <a:p>
            <a:pPr>
              <a:buFont typeface="Arial" panose="020B0604020202020204" pitchFamily="34" charset="0"/>
              <a:buChar char="•"/>
            </a:pPr>
            <a:r>
              <a:rPr lang="en-US" sz="2000" dirty="0"/>
              <a:t>Functions from the Folium library are used to visualize the data through interactive maps.</a:t>
            </a:r>
          </a:p>
          <a:p>
            <a:pPr>
              <a:buFont typeface="Arial" panose="020B0604020202020204" pitchFamily="34" charset="0"/>
              <a:buChar char="•"/>
            </a:pPr>
            <a:r>
              <a:rPr lang="en-US" sz="2000" dirty="0"/>
              <a:t>The Folium library is used to:</a:t>
            </a:r>
          </a:p>
          <a:p>
            <a:pPr marL="742950" lvl="1" indent="-285750">
              <a:buFont typeface="Arial" panose="020B0604020202020204" pitchFamily="34" charset="0"/>
              <a:buChar char="•"/>
            </a:pPr>
            <a:r>
              <a:rPr lang="en-US" sz="2000" dirty="0"/>
              <a:t>Mark all launch sites on a map</a:t>
            </a:r>
          </a:p>
          <a:p>
            <a:pPr marL="742950" lvl="1" indent="-285750">
              <a:buFont typeface="Arial" panose="020B0604020202020204" pitchFamily="34" charset="0"/>
              <a:buChar char="•"/>
            </a:pPr>
            <a:r>
              <a:rPr lang="en-US" sz="2000" dirty="0"/>
              <a:t>Mark the successful and failed launches for each site on the map</a:t>
            </a:r>
          </a:p>
          <a:p>
            <a:pPr marL="742950" lvl="1" indent="-285750">
              <a:buFont typeface="Arial" panose="020B0604020202020204" pitchFamily="34" charset="0"/>
              <a:buChar char="•"/>
            </a:pPr>
            <a:r>
              <a:rPr lang="en-US" sz="2000" dirty="0"/>
              <a:t>Indicate the distances between a launch site and nearby proximities, such as the nearest city, railway, or highway</a:t>
            </a: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44189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969" y="1380967"/>
            <a:ext cx="9745589" cy="4351338"/>
          </a:xfrm>
          <a:prstGeom prst="rect">
            <a:avLst/>
          </a:prstGeom>
        </p:spPr>
        <p:txBody>
          <a:bodyPr lIns="91440" tIns="45720" rIns="91440" bIns="45720" anchor="t"/>
          <a:lstStyle/>
          <a:p>
            <a:pPr>
              <a:buFont typeface="Arial" panose="020B0604020202020204" pitchFamily="34" charset="0"/>
              <a:buChar char="•"/>
            </a:pPr>
            <a:r>
              <a:rPr lang="en-US" sz="2000" b="1" dirty="0"/>
              <a:t>Dash</a:t>
            </a:r>
            <a:r>
              <a:rPr lang="en-US" sz="2000" dirty="0"/>
              <a:t> functions are employed to build an interactive site that allows users to adjust inputs via a dropdown menu and a range slider.</a:t>
            </a:r>
          </a:p>
          <a:p>
            <a:pPr>
              <a:buFont typeface="Arial" panose="020B0604020202020204" pitchFamily="34" charset="0"/>
              <a:buChar char="•"/>
            </a:pPr>
            <a:r>
              <a:rPr lang="en-US" sz="2000" dirty="0"/>
              <a:t>The interactive site features a pie chart and a scatterplot to display:</a:t>
            </a:r>
          </a:p>
          <a:p>
            <a:pPr marL="742950" lvl="1" indent="-285750">
              <a:buFont typeface="Arial" panose="020B0604020202020204" pitchFamily="34" charset="0"/>
              <a:buChar char="•"/>
            </a:pPr>
            <a:r>
              <a:rPr lang="en-US" sz="2000" dirty="0"/>
              <a:t>The number of successful launches at each launch site</a:t>
            </a:r>
          </a:p>
          <a:p>
            <a:pPr marL="742950" lvl="1" indent="-285750">
              <a:buFont typeface="Arial" panose="020B0604020202020204" pitchFamily="34" charset="0"/>
              <a:buChar char="•"/>
            </a:pPr>
            <a:r>
              <a:rPr lang="en-US" sz="2000" dirty="0"/>
              <a:t>The relationship between payload mass and mission outcome (success or failure) for each launch site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06635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969" y="1380967"/>
            <a:ext cx="9745589" cy="4351338"/>
          </a:xfrm>
          <a:prstGeom prst="rect">
            <a:avLst/>
          </a:prstGeom>
        </p:spPr>
        <p:txBody>
          <a:bodyPr lIns="91440" tIns="45720" rIns="91440" bIns="45720" anchor="t"/>
          <a:lstStyle/>
          <a:p>
            <a:pPr marL="0" indent="0">
              <a:buNone/>
            </a:pPr>
            <a:r>
              <a:rPr lang="en-US" sz="2000" dirty="0"/>
              <a:t>Scikit-learn functions are employed to build our machine-learning models.</a:t>
            </a:r>
          </a:p>
          <a:p>
            <a:pPr>
              <a:buFont typeface="Arial" panose="020B0604020202020204" pitchFamily="34" charset="0"/>
              <a:buChar char="•"/>
            </a:pPr>
            <a:r>
              <a:rPr lang="en-US" sz="2000" dirty="0"/>
              <a:t>The machine learning prediction phase includes the following steps:</a:t>
            </a:r>
          </a:p>
          <a:p>
            <a:pPr marL="742950" lvl="1" indent="-285750">
              <a:buFont typeface="Arial" panose="020B0604020202020204" pitchFamily="34" charset="0"/>
              <a:buChar char="•"/>
            </a:pPr>
            <a:r>
              <a:rPr lang="en-US" sz="2000" dirty="0"/>
              <a:t>Standardizing the data</a:t>
            </a:r>
          </a:p>
          <a:p>
            <a:pPr marL="742950" lvl="1" indent="-285750">
              <a:buFont typeface="Arial" panose="020B0604020202020204" pitchFamily="34" charset="0"/>
              <a:buChar char="•"/>
            </a:pPr>
            <a:r>
              <a:rPr lang="en-US" sz="2000" dirty="0"/>
              <a:t>Dividing the data into training and test sets</a:t>
            </a:r>
          </a:p>
          <a:p>
            <a:pPr marL="742950" lvl="1" indent="-285750">
              <a:buFont typeface="Arial" panose="020B0604020202020204" pitchFamily="34" charset="0"/>
              <a:buChar char="•"/>
            </a:pPr>
            <a:r>
              <a:rPr lang="en-US" sz="2000" dirty="0"/>
              <a:t>Developing machine learning models, such as:</a:t>
            </a:r>
          </a:p>
          <a:p>
            <a:pPr marL="1143000" lvl="2" indent="-228600">
              <a:buFont typeface="Arial" panose="020B0604020202020204" pitchFamily="34" charset="0"/>
              <a:buChar char="•"/>
            </a:pPr>
            <a:r>
              <a:rPr lang="en-US" dirty="0"/>
              <a:t>Logistic regression</a:t>
            </a:r>
          </a:p>
          <a:p>
            <a:pPr marL="1143000" lvl="2" indent="-228600">
              <a:buFont typeface="Arial" panose="020B0604020202020204" pitchFamily="34" charset="0"/>
              <a:buChar char="•"/>
            </a:pPr>
            <a:r>
              <a:rPr lang="en-US" dirty="0"/>
              <a:t>Support vector machine (SVM)</a:t>
            </a:r>
          </a:p>
          <a:p>
            <a:pPr marL="1143000" lvl="2" indent="-228600">
              <a:buFont typeface="Arial" panose="020B0604020202020204" pitchFamily="34" charset="0"/>
              <a:buChar char="•"/>
            </a:pPr>
            <a:r>
              <a:rPr lang="en-US" dirty="0"/>
              <a:t>Decision tree</a:t>
            </a:r>
          </a:p>
          <a:p>
            <a:pPr marL="1143000" lvl="2" indent="-228600">
              <a:buFont typeface="Arial" panose="020B0604020202020204" pitchFamily="34" charset="0"/>
              <a:buChar char="•"/>
            </a:pPr>
            <a:r>
              <a:rPr lang="en-US" dirty="0"/>
              <a:t>K-nearest neighbors (KNN)</a:t>
            </a:r>
          </a:p>
          <a:p>
            <a:pPr marL="742950" lvl="1" indent="-285750">
              <a:buFont typeface="Arial" panose="020B0604020202020204" pitchFamily="34" charset="0"/>
              <a:buChar char="•"/>
            </a:pPr>
            <a:r>
              <a:rPr lang="en-US" sz="2000" dirty="0"/>
              <a:t>Training the models on the training set</a:t>
            </a:r>
          </a:p>
          <a:p>
            <a:pPr marL="742950" lvl="1" indent="-285750">
              <a:buFont typeface="Arial" panose="020B0604020202020204" pitchFamily="34" charset="0"/>
              <a:buChar char="•"/>
            </a:pPr>
            <a:r>
              <a:rPr lang="en-US" sz="2000" dirty="0"/>
              <a:t>Identifying the best hyperparameter combination for each model</a:t>
            </a:r>
          </a:p>
          <a:p>
            <a:pPr marL="742950" lvl="1" indent="-285750">
              <a:buFont typeface="Arial" panose="020B0604020202020204" pitchFamily="34" charset="0"/>
              <a:buChar char="•"/>
            </a:pPr>
            <a:r>
              <a:rPr lang="en-US" sz="2000" dirty="0"/>
              <a:t>Assessing the models using accuracy scores and confusion matrices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Machine Learning Prediction</a:t>
            </a:r>
          </a:p>
        </p:txBody>
      </p:sp>
    </p:spTree>
    <p:extLst>
      <p:ext uri="{BB962C8B-B14F-4D97-AF65-F5344CB8AC3E}">
        <p14:creationId xmlns:p14="http://schemas.microsoft.com/office/powerpoint/2010/main" val="1044617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969" y="1380967"/>
            <a:ext cx="9745589" cy="4351338"/>
          </a:xfrm>
          <a:prstGeom prst="rect">
            <a:avLst/>
          </a:prstGeom>
        </p:spPr>
        <p:txBody>
          <a:bodyPr lIns="91440" tIns="45720" rIns="91440" bIns="45720" anchor="t"/>
          <a:lstStyle/>
          <a:p>
            <a:pPr marL="0" indent="0">
              <a:buNone/>
            </a:pPr>
            <a:r>
              <a:rPr lang="en-US" sz="2400" b="1" dirty="0"/>
              <a:t>The results are divided into five sections:</a:t>
            </a:r>
          </a:p>
          <a:p>
            <a:pPr marL="0" indent="0">
              <a:buNone/>
            </a:pPr>
            <a:endParaRPr lang="en-US" sz="2400" b="1" dirty="0"/>
          </a:p>
          <a:p>
            <a:pPr>
              <a:buFont typeface="Arial" panose="020B0604020202020204" pitchFamily="34" charset="0"/>
              <a:buChar char="•"/>
            </a:pPr>
            <a:r>
              <a:rPr lang="en-US" sz="2400" dirty="0"/>
              <a:t>SQL (Exploratory Data Analysis with SQL)</a:t>
            </a:r>
          </a:p>
          <a:p>
            <a:pPr>
              <a:buFont typeface="Arial" panose="020B0604020202020204" pitchFamily="34" charset="0"/>
              <a:buChar char="•"/>
            </a:pPr>
            <a:r>
              <a:rPr lang="en-US" sz="2400" dirty="0"/>
              <a:t>Matplotlib and Seaborn (Exploratory Data Analysis with Visualization)</a:t>
            </a:r>
          </a:p>
          <a:p>
            <a:pPr>
              <a:buFont typeface="Arial" panose="020B0604020202020204" pitchFamily="34" charset="0"/>
              <a:buChar char="•"/>
            </a:pPr>
            <a:r>
              <a:rPr lang="en-US" sz="2400" dirty="0"/>
              <a:t>Folium</a:t>
            </a:r>
          </a:p>
          <a:p>
            <a:pPr>
              <a:buFont typeface="Arial" panose="020B0604020202020204" pitchFamily="34" charset="0"/>
              <a:buChar char="•"/>
            </a:pPr>
            <a:r>
              <a:rPr lang="en-US" sz="2400" dirty="0"/>
              <a:t>Dash</a:t>
            </a:r>
          </a:p>
          <a:p>
            <a:pPr>
              <a:buFont typeface="Arial" panose="020B0604020202020204" pitchFamily="34" charset="0"/>
              <a:buChar char="•"/>
            </a:pPr>
            <a:r>
              <a:rPr lang="en-US" sz="2400" dirty="0"/>
              <a:t>Predictive Analysis</a:t>
            </a:r>
          </a:p>
          <a:p>
            <a:pPr>
              <a:buFont typeface="Arial" panose="020B0604020202020204" pitchFamily="34" charset="0"/>
              <a:buChar char="•"/>
            </a:pPr>
            <a:r>
              <a:rPr lang="en-US" sz="2400" dirty="0"/>
              <a:t>In all subsequent graphs, class 0 denotes a failed launch outcome, while class 1 denotes a successful launch outcome.</a:t>
            </a:r>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1" dirty="0">
                <a:solidFill>
                  <a:srgbClr val="0948CB"/>
                </a:solidFill>
              </a:rPr>
              <a:t>Results</a:t>
            </a:r>
            <a:endParaRPr lang="en-US" dirty="0">
              <a:solidFill>
                <a:srgbClr val="0B49CB"/>
              </a:solidFill>
              <a:latin typeface="Abadi"/>
            </a:endParaRPr>
          </a:p>
        </p:txBody>
      </p:sp>
    </p:spTree>
    <p:extLst>
      <p:ext uri="{BB962C8B-B14F-4D97-AF65-F5344CB8AC3E}">
        <p14:creationId xmlns:p14="http://schemas.microsoft.com/office/powerpoint/2010/main" val="362465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000" b="1" dirty="0"/>
              <a:t>The names of the unique launch sites in the space mission</a:t>
            </a:r>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r>
              <a:rPr lang="en-US" sz="2000" b="1" dirty="0"/>
              <a:t>5 records where launch sites begin with ‘CCA’</a:t>
            </a:r>
            <a:endParaRPr lang="en-US" sz="3200" b="1" dirty="0"/>
          </a:p>
          <a:p>
            <a:pPr>
              <a:lnSpc>
                <a:spcPct val="100000"/>
              </a:lnSpc>
              <a:spcBef>
                <a:spcPts val="1400"/>
              </a:spcBef>
            </a:pPr>
            <a:endParaRPr lang="en-US" sz="3600" b="1"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descr="A group of black text&#10;&#10;Description automatically generated">
            <a:extLst>
              <a:ext uri="{FF2B5EF4-FFF2-40B4-BE49-F238E27FC236}">
                <a16:creationId xmlns:a16="http://schemas.microsoft.com/office/drawing/2014/main" id="{D047D673-4680-FD49-ADF4-413F55428A7A}"/>
              </a:ext>
            </a:extLst>
          </p:cNvPr>
          <p:cNvPicPr>
            <a:picLocks noChangeAspect="1"/>
          </p:cNvPicPr>
          <p:nvPr/>
        </p:nvPicPr>
        <p:blipFill>
          <a:blip r:embed="rId3"/>
          <a:stretch>
            <a:fillRect/>
          </a:stretch>
        </p:blipFill>
        <p:spPr>
          <a:xfrm>
            <a:off x="770010" y="2158423"/>
            <a:ext cx="6197600" cy="23749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28948C7-424B-D00F-EBA1-A1DC99A893B0}"/>
              </a:ext>
            </a:extLst>
          </p:cNvPr>
          <p:cNvPicPr>
            <a:picLocks noChangeAspect="1"/>
          </p:cNvPicPr>
          <p:nvPr/>
        </p:nvPicPr>
        <p:blipFill>
          <a:blip r:embed="rId4"/>
          <a:stretch>
            <a:fillRect/>
          </a:stretch>
        </p:blipFill>
        <p:spPr>
          <a:xfrm>
            <a:off x="770009" y="5241204"/>
            <a:ext cx="10107787" cy="148023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000" b="1" dirty="0"/>
              <a:t> The total payload mass carried by boosters launched by NASA (CRS)</a:t>
            </a:r>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r>
              <a:rPr lang="en-US" sz="2000" b="1" dirty="0"/>
              <a:t>The average payload mass carried by booster version F9 v1.1</a:t>
            </a:r>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r>
              <a:rPr lang="en-US" sz="2000" b="1" dirty="0"/>
              <a:t>The date when the first successful landing outcome in ground pad was achieved</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9" name="Picture 8">
            <a:extLst>
              <a:ext uri="{FF2B5EF4-FFF2-40B4-BE49-F238E27FC236}">
                <a16:creationId xmlns:a16="http://schemas.microsoft.com/office/drawing/2014/main" id="{579C9CB0-E6EE-C135-8F58-DD03FD5ADE07}"/>
              </a:ext>
            </a:extLst>
          </p:cNvPr>
          <p:cNvPicPr>
            <a:picLocks noChangeAspect="1"/>
          </p:cNvPicPr>
          <p:nvPr/>
        </p:nvPicPr>
        <p:blipFill>
          <a:blip r:embed="rId3"/>
          <a:stretch>
            <a:fillRect/>
          </a:stretch>
        </p:blipFill>
        <p:spPr>
          <a:xfrm>
            <a:off x="942372" y="2278894"/>
            <a:ext cx="7772400" cy="956603"/>
          </a:xfrm>
          <a:prstGeom prst="rect">
            <a:avLst/>
          </a:prstGeom>
        </p:spPr>
      </p:pic>
      <p:pic>
        <p:nvPicPr>
          <p:cNvPr id="11" name="Picture 10">
            <a:extLst>
              <a:ext uri="{FF2B5EF4-FFF2-40B4-BE49-F238E27FC236}">
                <a16:creationId xmlns:a16="http://schemas.microsoft.com/office/drawing/2014/main" id="{B4B6722D-7615-BD7D-616D-F25DE3044217}"/>
              </a:ext>
            </a:extLst>
          </p:cNvPr>
          <p:cNvPicPr>
            <a:picLocks noChangeAspect="1"/>
          </p:cNvPicPr>
          <p:nvPr/>
        </p:nvPicPr>
        <p:blipFill>
          <a:blip r:embed="rId4"/>
          <a:stretch>
            <a:fillRect/>
          </a:stretch>
        </p:blipFill>
        <p:spPr>
          <a:xfrm>
            <a:off x="942372" y="3673931"/>
            <a:ext cx="7772400" cy="956603"/>
          </a:xfrm>
          <a:prstGeom prst="rect">
            <a:avLst/>
          </a:prstGeom>
        </p:spPr>
      </p:pic>
      <p:pic>
        <p:nvPicPr>
          <p:cNvPr id="13" name="Picture 12">
            <a:extLst>
              <a:ext uri="{FF2B5EF4-FFF2-40B4-BE49-F238E27FC236}">
                <a16:creationId xmlns:a16="http://schemas.microsoft.com/office/drawing/2014/main" id="{712075B4-A0BE-A1B9-80E8-2521622E8ABC}"/>
              </a:ext>
            </a:extLst>
          </p:cNvPr>
          <p:cNvPicPr>
            <a:picLocks noChangeAspect="1"/>
          </p:cNvPicPr>
          <p:nvPr/>
        </p:nvPicPr>
        <p:blipFill>
          <a:blip r:embed="rId5"/>
          <a:stretch>
            <a:fillRect/>
          </a:stretch>
        </p:blipFill>
        <p:spPr>
          <a:xfrm>
            <a:off x="942372" y="5362747"/>
            <a:ext cx="7772400" cy="956603"/>
          </a:xfrm>
          <a:prstGeom prst="rect">
            <a:avLst/>
          </a:prstGeom>
        </p:spPr>
      </p:pic>
    </p:spTree>
    <p:extLst>
      <p:ext uri="{BB962C8B-B14F-4D97-AF65-F5344CB8AC3E}">
        <p14:creationId xmlns:p14="http://schemas.microsoft.com/office/powerpoint/2010/main" val="2385690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3AE1A495-3C1A-2A04-D59D-590439D70931}"/>
              </a:ext>
            </a:extLst>
          </p:cNvPr>
          <p:cNvPicPr>
            <a:picLocks noGrp="1" noChangeAspect="1"/>
          </p:cNvPicPr>
          <p:nvPr>
            <p:ph idx="4294967295"/>
          </p:nvPr>
        </p:nvPicPr>
        <p:blipFill>
          <a:blip r:embed="rId3"/>
          <a:stretch>
            <a:fillRect/>
          </a:stretch>
        </p:blipFill>
        <p:spPr>
          <a:xfrm>
            <a:off x="784220" y="1806575"/>
            <a:ext cx="9717098" cy="4351338"/>
          </a:xfrm>
          <a:prstGeom prst="rect">
            <a:avLst/>
          </a:prstGeom>
        </p:spPr>
      </p:pic>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403737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Picture 6" descr="A white background with black text&#10;&#10;Description automatically generated">
            <a:extLst>
              <a:ext uri="{FF2B5EF4-FFF2-40B4-BE49-F238E27FC236}">
                <a16:creationId xmlns:a16="http://schemas.microsoft.com/office/drawing/2014/main" id="{50DE9B94-B904-9360-96D1-E8F471CD6621}"/>
              </a:ext>
            </a:extLst>
          </p:cNvPr>
          <p:cNvPicPr>
            <a:picLocks noChangeAspect="1"/>
          </p:cNvPicPr>
          <p:nvPr/>
        </p:nvPicPr>
        <p:blipFill>
          <a:blip r:embed="rId3"/>
          <a:stretch>
            <a:fillRect/>
          </a:stretch>
        </p:blipFill>
        <p:spPr>
          <a:xfrm>
            <a:off x="770011" y="1780761"/>
            <a:ext cx="9740008" cy="4361596"/>
          </a:xfrm>
          <a:prstGeom prst="rect">
            <a:avLst/>
          </a:prstGeom>
        </p:spPr>
      </p:pic>
    </p:spTree>
    <p:extLst>
      <p:ext uri="{BB962C8B-B14F-4D97-AF65-F5344CB8AC3E}">
        <p14:creationId xmlns:p14="http://schemas.microsoft.com/office/powerpoint/2010/main" val="4264254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5" name="Picture 4" descr="A screenshot of a computer&#10;&#10;Description automatically generated">
            <a:extLst>
              <a:ext uri="{FF2B5EF4-FFF2-40B4-BE49-F238E27FC236}">
                <a16:creationId xmlns:a16="http://schemas.microsoft.com/office/drawing/2014/main" id="{FB650146-8187-0903-0680-C6EF8CC6DA97}"/>
              </a:ext>
            </a:extLst>
          </p:cNvPr>
          <p:cNvPicPr>
            <a:picLocks noChangeAspect="1"/>
          </p:cNvPicPr>
          <p:nvPr/>
        </p:nvPicPr>
        <p:blipFill>
          <a:blip r:embed="rId3"/>
          <a:stretch>
            <a:fillRect/>
          </a:stretch>
        </p:blipFill>
        <p:spPr>
          <a:xfrm>
            <a:off x="770011" y="1718455"/>
            <a:ext cx="10214664" cy="4708756"/>
          </a:xfrm>
          <a:prstGeom prst="rect">
            <a:avLst/>
          </a:prstGeom>
        </p:spPr>
      </p:pic>
    </p:spTree>
    <p:extLst>
      <p:ext uri="{BB962C8B-B14F-4D97-AF65-F5344CB8AC3E}">
        <p14:creationId xmlns:p14="http://schemas.microsoft.com/office/powerpoint/2010/main" val="1911251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Maplotlib</a:t>
            </a:r>
            <a:r>
              <a:rPr lang="en-US" dirty="0">
                <a:solidFill>
                  <a:srgbClr val="0B49CB"/>
                </a:solidFill>
                <a:latin typeface="Abadi"/>
              </a:rPr>
              <a:t> and Seaborn(EDA with Visualization)</a:t>
            </a:r>
            <a:endParaRPr lang="en-US" dirty="0">
              <a:solidFill>
                <a:srgbClr val="0B49CB"/>
              </a:solidFill>
            </a:endParaRPr>
          </a:p>
        </p:txBody>
      </p:sp>
      <p:pic>
        <p:nvPicPr>
          <p:cNvPr id="6" name="Picture 5" descr="A graph with numbers and points&#10;&#10;Description automatically generated with medium confidence">
            <a:extLst>
              <a:ext uri="{FF2B5EF4-FFF2-40B4-BE49-F238E27FC236}">
                <a16:creationId xmlns:a16="http://schemas.microsoft.com/office/drawing/2014/main" id="{E34982E5-62C9-9FC1-8BB6-DC0E5D3322AF}"/>
              </a:ext>
            </a:extLst>
          </p:cNvPr>
          <p:cNvPicPr>
            <a:picLocks noChangeAspect="1"/>
          </p:cNvPicPr>
          <p:nvPr/>
        </p:nvPicPr>
        <p:blipFill>
          <a:blip r:embed="rId3"/>
          <a:stretch>
            <a:fillRect/>
          </a:stretch>
        </p:blipFill>
        <p:spPr>
          <a:xfrm>
            <a:off x="770010" y="1765175"/>
            <a:ext cx="9917781" cy="4571899"/>
          </a:xfrm>
          <a:prstGeom prst="rect">
            <a:avLst/>
          </a:prstGeom>
        </p:spPr>
      </p:pic>
    </p:spTree>
    <p:extLst>
      <p:ext uri="{BB962C8B-B14F-4D97-AF65-F5344CB8AC3E}">
        <p14:creationId xmlns:p14="http://schemas.microsoft.com/office/powerpoint/2010/main" val="42949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Maplotlib</a:t>
            </a:r>
            <a:r>
              <a:rPr lang="en-US" dirty="0">
                <a:solidFill>
                  <a:srgbClr val="0B49CB"/>
                </a:solidFill>
                <a:latin typeface="Abadi"/>
              </a:rPr>
              <a:t> and Seaborn(EDA with Visualization)</a:t>
            </a:r>
            <a:endParaRPr lang="en-US" dirty="0">
              <a:solidFill>
                <a:srgbClr val="0B49CB"/>
              </a:solidFill>
            </a:endParaRPr>
          </a:p>
        </p:txBody>
      </p:sp>
      <p:pic>
        <p:nvPicPr>
          <p:cNvPr id="5" name="Picture 4" descr="A graph with numbers and dots&#10;&#10;Description automatically generated">
            <a:extLst>
              <a:ext uri="{FF2B5EF4-FFF2-40B4-BE49-F238E27FC236}">
                <a16:creationId xmlns:a16="http://schemas.microsoft.com/office/drawing/2014/main" id="{9947C0BC-1458-01EE-2759-356F67BBBF86}"/>
              </a:ext>
            </a:extLst>
          </p:cNvPr>
          <p:cNvPicPr>
            <a:picLocks noChangeAspect="1"/>
          </p:cNvPicPr>
          <p:nvPr/>
        </p:nvPicPr>
        <p:blipFill>
          <a:blip r:embed="rId3"/>
          <a:stretch>
            <a:fillRect/>
          </a:stretch>
        </p:blipFill>
        <p:spPr>
          <a:xfrm>
            <a:off x="770010" y="1637539"/>
            <a:ext cx="9858405" cy="4544528"/>
          </a:xfrm>
          <a:prstGeom prst="rect">
            <a:avLst/>
          </a:prstGeom>
        </p:spPr>
      </p:pic>
    </p:spTree>
    <p:extLst>
      <p:ext uri="{BB962C8B-B14F-4D97-AF65-F5344CB8AC3E}">
        <p14:creationId xmlns:p14="http://schemas.microsoft.com/office/powerpoint/2010/main" val="2136682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Maplotlib</a:t>
            </a:r>
            <a:r>
              <a:rPr lang="en-US" dirty="0">
                <a:solidFill>
                  <a:srgbClr val="0B49CB"/>
                </a:solidFill>
                <a:latin typeface="Abadi"/>
              </a:rPr>
              <a:t> and Seaborn(EDA with Visualization)</a:t>
            </a:r>
            <a:endParaRPr lang="en-US" dirty="0">
              <a:solidFill>
                <a:srgbClr val="0B49CB"/>
              </a:solidFill>
            </a:endParaRPr>
          </a:p>
        </p:txBody>
      </p:sp>
      <p:pic>
        <p:nvPicPr>
          <p:cNvPr id="6" name="Picture 5" descr="A graph of different colored bars&#10;&#10;Description automatically generated">
            <a:extLst>
              <a:ext uri="{FF2B5EF4-FFF2-40B4-BE49-F238E27FC236}">
                <a16:creationId xmlns:a16="http://schemas.microsoft.com/office/drawing/2014/main" id="{CA6341F4-FB1C-E9BB-0440-D95ADB5F18DA}"/>
              </a:ext>
            </a:extLst>
          </p:cNvPr>
          <p:cNvPicPr>
            <a:picLocks noChangeAspect="1"/>
          </p:cNvPicPr>
          <p:nvPr/>
        </p:nvPicPr>
        <p:blipFill>
          <a:blip r:embed="rId3"/>
          <a:stretch>
            <a:fillRect/>
          </a:stretch>
        </p:blipFill>
        <p:spPr>
          <a:xfrm>
            <a:off x="770011" y="1765175"/>
            <a:ext cx="9870280" cy="4550002"/>
          </a:xfrm>
          <a:prstGeom prst="rect">
            <a:avLst/>
          </a:prstGeom>
        </p:spPr>
      </p:pic>
    </p:spTree>
    <p:extLst>
      <p:ext uri="{BB962C8B-B14F-4D97-AF65-F5344CB8AC3E}">
        <p14:creationId xmlns:p14="http://schemas.microsoft.com/office/powerpoint/2010/main" val="59417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Maplotlib</a:t>
            </a:r>
            <a:r>
              <a:rPr lang="en-US" dirty="0">
                <a:solidFill>
                  <a:srgbClr val="0B49CB"/>
                </a:solidFill>
                <a:latin typeface="Abadi"/>
              </a:rPr>
              <a:t> and Seaborn(EDA with Visualization)</a:t>
            </a:r>
            <a:endParaRPr lang="en-US" dirty="0">
              <a:solidFill>
                <a:srgbClr val="0B49CB"/>
              </a:solidFill>
            </a:endParaRPr>
          </a:p>
        </p:txBody>
      </p:sp>
      <p:pic>
        <p:nvPicPr>
          <p:cNvPr id="5" name="Picture 4" descr="A graph of flight number and orbit type&#10;&#10;Description automatically generated">
            <a:extLst>
              <a:ext uri="{FF2B5EF4-FFF2-40B4-BE49-F238E27FC236}">
                <a16:creationId xmlns:a16="http://schemas.microsoft.com/office/drawing/2014/main" id="{FDFF2D30-1970-ED04-15A0-CAA7419DF158}"/>
              </a:ext>
            </a:extLst>
          </p:cNvPr>
          <p:cNvPicPr>
            <a:picLocks noChangeAspect="1"/>
          </p:cNvPicPr>
          <p:nvPr/>
        </p:nvPicPr>
        <p:blipFill>
          <a:blip r:embed="rId3"/>
          <a:stretch>
            <a:fillRect/>
          </a:stretch>
        </p:blipFill>
        <p:spPr>
          <a:xfrm>
            <a:off x="770011" y="1579730"/>
            <a:ext cx="10515600" cy="4847481"/>
          </a:xfrm>
          <a:prstGeom prst="rect">
            <a:avLst/>
          </a:prstGeom>
        </p:spPr>
      </p:pic>
    </p:spTree>
    <p:extLst>
      <p:ext uri="{BB962C8B-B14F-4D97-AF65-F5344CB8AC3E}">
        <p14:creationId xmlns:p14="http://schemas.microsoft.com/office/powerpoint/2010/main" val="3693035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Maplotlib</a:t>
            </a:r>
            <a:r>
              <a:rPr lang="en-US" dirty="0">
                <a:solidFill>
                  <a:srgbClr val="0B49CB"/>
                </a:solidFill>
                <a:latin typeface="Abadi"/>
              </a:rPr>
              <a:t> and Seaborn(EDA with Visualization)</a:t>
            </a:r>
            <a:endParaRPr lang="en-US" dirty="0">
              <a:solidFill>
                <a:srgbClr val="0B49CB"/>
              </a:solidFill>
            </a:endParaRPr>
          </a:p>
        </p:txBody>
      </p:sp>
      <p:pic>
        <p:nvPicPr>
          <p:cNvPr id="6" name="Picture 5" descr="A graph with numbers and dots&#10;&#10;Description automatically generated with medium confidence">
            <a:extLst>
              <a:ext uri="{FF2B5EF4-FFF2-40B4-BE49-F238E27FC236}">
                <a16:creationId xmlns:a16="http://schemas.microsoft.com/office/drawing/2014/main" id="{C495B353-582E-2E5C-03C1-A764896D41C7}"/>
              </a:ext>
            </a:extLst>
          </p:cNvPr>
          <p:cNvPicPr>
            <a:picLocks noChangeAspect="1"/>
          </p:cNvPicPr>
          <p:nvPr/>
        </p:nvPicPr>
        <p:blipFill>
          <a:blip r:embed="rId3"/>
          <a:stretch>
            <a:fillRect/>
          </a:stretch>
        </p:blipFill>
        <p:spPr>
          <a:xfrm>
            <a:off x="734028" y="1476549"/>
            <a:ext cx="10739429" cy="4950662"/>
          </a:xfrm>
          <a:prstGeom prst="rect">
            <a:avLst/>
          </a:prstGeom>
        </p:spPr>
      </p:pic>
    </p:spTree>
    <p:extLst>
      <p:ext uri="{BB962C8B-B14F-4D97-AF65-F5344CB8AC3E}">
        <p14:creationId xmlns:p14="http://schemas.microsoft.com/office/powerpoint/2010/main" val="3636916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Maplotlib</a:t>
            </a:r>
            <a:r>
              <a:rPr lang="en-US" dirty="0">
                <a:solidFill>
                  <a:srgbClr val="0B49CB"/>
                </a:solidFill>
                <a:latin typeface="Abadi"/>
              </a:rPr>
              <a:t> and Seaborn(EDA with Visualization)</a:t>
            </a:r>
            <a:endParaRPr lang="en-US" dirty="0">
              <a:solidFill>
                <a:srgbClr val="0B49CB"/>
              </a:solidFill>
            </a:endParaRPr>
          </a:p>
        </p:txBody>
      </p:sp>
      <p:pic>
        <p:nvPicPr>
          <p:cNvPr id="5" name="Picture 4" descr="A graph showing a line&#10;&#10;Description automatically generated">
            <a:extLst>
              <a:ext uri="{FF2B5EF4-FFF2-40B4-BE49-F238E27FC236}">
                <a16:creationId xmlns:a16="http://schemas.microsoft.com/office/drawing/2014/main" id="{3144BE91-CBDE-59D3-712F-C17FAD738888}"/>
              </a:ext>
            </a:extLst>
          </p:cNvPr>
          <p:cNvPicPr>
            <a:picLocks noChangeAspect="1"/>
          </p:cNvPicPr>
          <p:nvPr/>
        </p:nvPicPr>
        <p:blipFill>
          <a:blip r:embed="rId3"/>
          <a:stretch>
            <a:fillRect/>
          </a:stretch>
        </p:blipFill>
        <p:spPr>
          <a:xfrm>
            <a:off x="770010" y="1637539"/>
            <a:ext cx="9680275" cy="4462413"/>
          </a:xfrm>
          <a:prstGeom prst="rect">
            <a:avLst/>
          </a:prstGeom>
        </p:spPr>
      </p:pic>
    </p:spTree>
    <p:extLst>
      <p:ext uri="{BB962C8B-B14F-4D97-AF65-F5344CB8AC3E}">
        <p14:creationId xmlns:p14="http://schemas.microsoft.com/office/powerpoint/2010/main" val="2577251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descr="A map of the united states&#10;&#10;Description automatically generated">
            <a:extLst>
              <a:ext uri="{FF2B5EF4-FFF2-40B4-BE49-F238E27FC236}">
                <a16:creationId xmlns:a16="http://schemas.microsoft.com/office/drawing/2014/main" id="{8F2776F5-E611-8624-BB48-9A19CE63A923}"/>
              </a:ext>
            </a:extLst>
          </p:cNvPr>
          <p:cNvPicPr>
            <a:picLocks noGrp="1" noChangeAspect="1"/>
          </p:cNvPicPr>
          <p:nvPr>
            <p:ph idx="4294967295"/>
          </p:nvPr>
        </p:nvPicPr>
        <p:blipFill>
          <a:blip r:embed="rId3"/>
          <a:stretch>
            <a:fillRect/>
          </a:stretch>
        </p:blipFill>
        <p:spPr>
          <a:xfrm>
            <a:off x="770011" y="1686296"/>
            <a:ext cx="10045647" cy="4740915"/>
          </a:xfrm>
          <a:prstGeom prst="rect">
            <a:avLst/>
          </a:prstGeom>
        </p:spPr>
      </p:pic>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7" name="Picture 6" descr="A map of a large area with red and green circles&#10;&#10;Description automatically generated">
            <a:extLst>
              <a:ext uri="{FF2B5EF4-FFF2-40B4-BE49-F238E27FC236}">
                <a16:creationId xmlns:a16="http://schemas.microsoft.com/office/drawing/2014/main" id="{3EA6106F-413E-FB4E-E97B-AEBD797CF143}"/>
              </a:ext>
            </a:extLst>
          </p:cNvPr>
          <p:cNvPicPr>
            <a:picLocks noChangeAspect="1"/>
          </p:cNvPicPr>
          <p:nvPr/>
        </p:nvPicPr>
        <p:blipFill>
          <a:blip r:embed="rId3"/>
          <a:stretch>
            <a:fillRect/>
          </a:stretch>
        </p:blipFill>
        <p:spPr>
          <a:xfrm>
            <a:off x="770010" y="1637539"/>
            <a:ext cx="10156213" cy="4681811"/>
          </a:xfrm>
          <a:prstGeom prst="rect">
            <a:avLst/>
          </a:prstGeom>
        </p:spPr>
      </p:pic>
    </p:spTree>
    <p:extLst>
      <p:ext uri="{BB962C8B-B14F-4D97-AF65-F5344CB8AC3E}">
        <p14:creationId xmlns:p14="http://schemas.microsoft.com/office/powerpoint/2010/main" val="1506387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5" name="Picture 4" descr="A map with a red circle&#10;&#10;Description automatically generated">
            <a:extLst>
              <a:ext uri="{FF2B5EF4-FFF2-40B4-BE49-F238E27FC236}">
                <a16:creationId xmlns:a16="http://schemas.microsoft.com/office/drawing/2014/main" id="{0C0C9EE6-B376-8ED1-E306-B46F65D77607}"/>
              </a:ext>
            </a:extLst>
          </p:cNvPr>
          <p:cNvPicPr>
            <a:picLocks noChangeAspect="1"/>
          </p:cNvPicPr>
          <p:nvPr/>
        </p:nvPicPr>
        <p:blipFill>
          <a:blip r:embed="rId3"/>
          <a:stretch>
            <a:fillRect/>
          </a:stretch>
        </p:blipFill>
        <p:spPr>
          <a:xfrm>
            <a:off x="770010" y="1637539"/>
            <a:ext cx="10167163" cy="4686859"/>
          </a:xfrm>
          <a:prstGeom prst="rect">
            <a:avLst/>
          </a:prstGeom>
        </p:spPr>
      </p:pic>
    </p:spTree>
    <p:extLst>
      <p:ext uri="{BB962C8B-B14F-4D97-AF65-F5344CB8AC3E}">
        <p14:creationId xmlns:p14="http://schemas.microsoft.com/office/powerpoint/2010/main" val="207978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6" name="Content Placeholder 5" descr="A pie chart with a pie chart&#10;&#10;Description automatically generated">
            <a:extLst>
              <a:ext uri="{FF2B5EF4-FFF2-40B4-BE49-F238E27FC236}">
                <a16:creationId xmlns:a16="http://schemas.microsoft.com/office/drawing/2014/main" id="{5B7777D8-30BB-3EFA-5AFF-024B496A24D1}"/>
              </a:ext>
            </a:extLst>
          </p:cNvPr>
          <p:cNvPicPr>
            <a:picLocks noGrp="1" noChangeAspect="1"/>
          </p:cNvPicPr>
          <p:nvPr>
            <p:ph idx="4294967295"/>
          </p:nvPr>
        </p:nvPicPr>
        <p:blipFill>
          <a:blip r:embed="rId3"/>
          <a:stretch>
            <a:fillRect/>
          </a:stretch>
        </p:blipFill>
        <p:spPr>
          <a:xfrm>
            <a:off x="923109" y="1825625"/>
            <a:ext cx="9439319" cy="4351338"/>
          </a:xfrm>
          <a:prstGeom prst="rect">
            <a:avLst/>
          </a:prstGeom>
        </p:spPr>
      </p:pic>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996772"/>
            <a:ext cx="10499069"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In this capstone project, we aim to predict whether the SpaceX Falcon 9 first stage will land successfully by utilizing several machine learning classification algorithms. The main steps in this project include:</a:t>
            </a:r>
          </a:p>
          <a:p>
            <a:pPr>
              <a:buFont typeface="Arial" panose="020B0604020202020204" pitchFamily="34" charset="0"/>
              <a:buChar char="•"/>
            </a:pPr>
            <a:r>
              <a:rPr lang="en-US" sz="2000" dirty="0"/>
              <a:t>Data collection, wrangling, and formatting</a:t>
            </a:r>
          </a:p>
          <a:p>
            <a:pPr>
              <a:buFont typeface="Arial" panose="020B0604020202020204" pitchFamily="34" charset="0"/>
              <a:buChar char="•"/>
            </a:pPr>
            <a:r>
              <a:rPr lang="en-US" sz="2000" dirty="0"/>
              <a:t>Exploratory data analysis</a:t>
            </a:r>
          </a:p>
          <a:p>
            <a:pPr>
              <a:buFont typeface="Arial" panose="020B0604020202020204" pitchFamily="34" charset="0"/>
              <a:buChar char="•"/>
            </a:pPr>
            <a:r>
              <a:rPr lang="en-US" sz="2000" dirty="0"/>
              <a:t>Interactive data visualization</a:t>
            </a:r>
          </a:p>
          <a:p>
            <a:pPr>
              <a:buFont typeface="Arial" panose="020B0604020202020204" pitchFamily="34" charset="0"/>
              <a:buChar char="•"/>
            </a:pPr>
            <a:r>
              <a:rPr lang="en-US" sz="2000" dirty="0"/>
              <a:t>Machine learning prediction</a:t>
            </a:r>
          </a:p>
          <a:p>
            <a:r>
              <a:rPr lang="en-US" sz="2000" dirty="0"/>
              <a:t>Our analysis reveals that certain features of the rocket launches correlate with the launch outcomes, i.e., success or failure. Furthermore, we conclude that the decision tree algorithm may be the most effective for predicting the successful landing of the Falcon 9 first stage.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5" name="Picture 4" descr="A screenshot of a graph&#10;&#10;Description automatically generated">
            <a:extLst>
              <a:ext uri="{FF2B5EF4-FFF2-40B4-BE49-F238E27FC236}">
                <a16:creationId xmlns:a16="http://schemas.microsoft.com/office/drawing/2014/main" id="{C71E774B-C0EF-E607-A3A4-E4887FBFF7AB}"/>
              </a:ext>
            </a:extLst>
          </p:cNvPr>
          <p:cNvPicPr>
            <a:picLocks noChangeAspect="1"/>
          </p:cNvPicPr>
          <p:nvPr/>
        </p:nvPicPr>
        <p:blipFill>
          <a:blip r:embed="rId3"/>
          <a:stretch>
            <a:fillRect/>
          </a:stretch>
        </p:blipFill>
        <p:spPr>
          <a:xfrm>
            <a:off x="770010" y="1774320"/>
            <a:ext cx="10060285" cy="4613915"/>
          </a:xfrm>
          <a:prstGeom prst="rect">
            <a:avLst/>
          </a:prstGeom>
        </p:spPr>
      </p:pic>
    </p:spTree>
    <p:extLst>
      <p:ext uri="{BB962C8B-B14F-4D97-AF65-F5344CB8AC3E}">
        <p14:creationId xmlns:p14="http://schemas.microsoft.com/office/powerpoint/2010/main" val="3915779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6" name="Content Placeholder 5" descr="A graph of a graph&#10;&#10;Description automatically generated with medium confidence">
            <a:extLst>
              <a:ext uri="{FF2B5EF4-FFF2-40B4-BE49-F238E27FC236}">
                <a16:creationId xmlns:a16="http://schemas.microsoft.com/office/drawing/2014/main" id="{5D742EF4-AC8C-5033-8FBE-C10081EA5D02}"/>
              </a:ext>
            </a:extLst>
          </p:cNvPr>
          <p:cNvPicPr>
            <a:picLocks noGrp="1" noChangeAspect="1"/>
          </p:cNvPicPr>
          <p:nvPr>
            <p:ph idx="4294967295"/>
          </p:nvPr>
        </p:nvPicPr>
        <p:blipFill>
          <a:blip r:embed="rId3"/>
          <a:stretch>
            <a:fillRect/>
          </a:stretch>
        </p:blipFill>
        <p:spPr>
          <a:xfrm>
            <a:off x="898892" y="1825625"/>
            <a:ext cx="9487754" cy="4351338"/>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Results-Predictive Analysis</a:t>
            </a:r>
            <a:endParaRPr lang="en-US" dirty="0">
              <a:solidFill>
                <a:srgbClr val="0B49CB"/>
              </a:solidFill>
            </a:endParaRPr>
          </a:p>
        </p:txBody>
      </p:sp>
      <p:pic>
        <p:nvPicPr>
          <p:cNvPr id="3" name="Picture 2" descr="A graph with different colored squares&#10;&#10;Description automatically generated">
            <a:extLst>
              <a:ext uri="{FF2B5EF4-FFF2-40B4-BE49-F238E27FC236}">
                <a16:creationId xmlns:a16="http://schemas.microsoft.com/office/drawing/2014/main" id="{1787688E-9D63-4A76-38C0-95C49B8EF889}"/>
              </a:ext>
            </a:extLst>
          </p:cNvPr>
          <p:cNvPicPr>
            <a:picLocks noChangeAspect="1"/>
          </p:cNvPicPr>
          <p:nvPr/>
        </p:nvPicPr>
        <p:blipFill>
          <a:blip r:embed="rId4"/>
          <a:stretch>
            <a:fillRect/>
          </a:stretch>
        </p:blipFill>
        <p:spPr>
          <a:xfrm>
            <a:off x="1031267" y="1542370"/>
            <a:ext cx="9775277" cy="448320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Results-Predictive Analysis</a:t>
            </a:r>
            <a:endParaRPr lang="en-US" dirty="0">
              <a:solidFill>
                <a:srgbClr val="0B49CB"/>
              </a:solidFill>
            </a:endParaRPr>
          </a:p>
        </p:txBody>
      </p:sp>
      <p:pic>
        <p:nvPicPr>
          <p:cNvPr id="9" name="Picture 8" descr="A graph of different colored squares&#10;&#10;Description automatically generated">
            <a:extLst>
              <a:ext uri="{FF2B5EF4-FFF2-40B4-BE49-F238E27FC236}">
                <a16:creationId xmlns:a16="http://schemas.microsoft.com/office/drawing/2014/main" id="{AD1536BE-EA1D-ACAA-A3F4-B65E63E07880}"/>
              </a:ext>
            </a:extLst>
          </p:cNvPr>
          <p:cNvPicPr>
            <a:picLocks noChangeAspect="1"/>
          </p:cNvPicPr>
          <p:nvPr/>
        </p:nvPicPr>
        <p:blipFill>
          <a:blip r:embed="rId4"/>
          <a:stretch>
            <a:fillRect/>
          </a:stretch>
        </p:blipFill>
        <p:spPr>
          <a:xfrm>
            <a:off x="841125" y="1646685"/>
            <a:ext cx="10179176" cy="4668442"/>
          </a:xfrm>
          <a:prstGeom prst="rect">
            <a:avLst/>
          </a:prstGeom>
        </p:spPr>
      </p:pic>
    </p:spTree>
    <p:extLst>
      <p:ext uri="{BB962C8B-B14F-4D97-AF65-F5344CB8AC3E}">
        <p14:creationId xmlns:p14="http://schemas.microsoft.com/office/powerpoint/2010/main" val="2832690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Results-Predictive Analysis</a:t>
            </a:r>
            <a:endParaRPr lang="en-US" dirty="0">
              <a:solidFill>
                <a:srgbClr val="0B49CB"/>
              </a:solidFill>
            </a:endParaRPr>
          </a:p>
        </p:txBody>
      </p:sp>
      <p:sp>
        <p:nvSpPr>
          <p:cNvPr id="2" name="TextBox 1">
            <a:extLst>
              <a:ext uri="{FF2B5EF4-FFF2-40B4-BE49-F238E27FC236}">
                <a16:creationId xmlns:a16="http://schemas.microsoft.com/office/drawing/2014/main" id="{46C4CEFA-7800-93C1-5E64-40B0B6E1023D}"/>
              </a:ext>
            </a:extLst>
          </p:cNvPr>
          <p:cNvSpPr txBox="1"/>
          <p:nvPr/>
        </p:nvSpPr>
        <p:spPr>
          <a:xfrm>
            <a:off x="541594" y="2274838"/>
            <a:ext cx="11108811" cy="2308324"/>
          </a:xfrm>
          <a:prstGeom prst="rect">
            <a:avLst/>
          </a:prstGeom>
          <a:noFill/>
        </p:spPr>
        <p:txBody>
          <a:bodyPr wrap="square" rtlCol="0">
            <a:spAutoFit/>
          </a:bodyPr>
          <a:lstStyle/>
          <a:p>
            <a:pPr>
              <a:buFont typeface="+mj-lt"/>
              <a:buAutoNum type="arabicPeriod"/>
            </a:pPr>
            <a:r>
              <a:rPr lang="en-US" dirty="0"/>
              <a:t>When comparing the results of all 4 models side by side, it is evident that they all have the same accuracy score and confusion matrix when evaluated on the test set. Consequently, the GridSearchCV best scores are used to rank the models. Based on these scores, the models are ranked as follows, from best to worst: Decision tree (GridSearchCV best score: 0.8893)</a:t>
            </a:r>
          </a:p>
          <a:p>
            <a:pPr>
              <a:buFont typeface="+mj-lt"/>
              <a:buAutoNum type="arabicPeriod"/>
            </a:pPr>
            <a:r>
              <a:rPr lang="en-US" dirty="0"/>
              <a:t>K nearest neighbors (KNN) (GridSearchCV best score: 0.8482)</a:t>
            </a:r>
          </a:p>
          <a:p>
            <a:pPr>
              <a:buFont typeface="+mj-lt"/>
              <a:buAutoNum type="arabicPeriod"/>
            </a:pPr>
            <a:r>
              <a:rPr lang="en-US" dirty="0"/>
              <a:t>Support vector machine (SVM) (GridSearchCV best score: 0.8482)</a:t>
            </a:r>
          </a:p>
          <a:p>
            <a:pPr>
              <a:buFont typeface="+mj-lt"/>
              <a:buAutoNum type="arabicPeriod"/>
            </a:pPr>
            <a:r>
              <a:rPr lang="en-US" dirty="0"/>
              <a:t>Logistic regression (GridSearchCV best score: 0.8464)</a:t>
            </a:r>
          </a:p>
          <a:p>
            <a:endParaRPr lang="en-US" dirty="0"/>
          </a:p>
        </p:txBody>
      </p:sp>
    </p:spTree>
    <p:extLst>
      <p:ext uri="{BB962C8B-B14F-4D97-AF65-F5344CB8AC3E}">
        <p14:creationId xmlns:p14="http://schemas.microsoft.com/office/powerpoint/2010/main" val="1959026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58032" y="2212950"/>
            <a:ext cx="3397687" cy="923330"/>
          </a:xfrm>
          <a:prstGeom prst="rect">
            <a:avLst/>
          </a:prstGeom>
          <a:solidFill>
            <a:srgbClr val="0948CB"/>
          </a:solidFill>
        </p:spPr>
        <p:txBody>
          <a:bodyPr wrap="square" rtlCol="0">
            <a:spAutoFit/>
          </a:bodyPr>
          <a:lstStyle/>
          <a:p>
            <a:r>
              <a:rPr lang="en-US" sz="5400" dirty="0">
                <a:solidFill>
                  <a:schemeClr val="bg1"/>
                </a:solidFill>
              </a:rPr>
              <a:t>Section 2</a:t>
            </a:r>
          </a:p>
        </p:txBody>
      </p:sp>
      <p:sp>
        <p:nvSpPr>
          <p:cNvPr id="5" name="TextBox 4">
            <a:extLst>
              <a:ext uri="{FF2B5EF4-FFF2-40B4-BE49-F238E27FC236}">
                <a16:creationId xmlns:a16="http://schemas.microsoft.com/office/drawing/2014/main" id="{56AEE051-FDDA-0799-EF0A-AA1B3B484302}"/>
              </a:ext>
            </a:extLst>
          </p:cNvPr>
          <p:cNvSpPr txBox="1"/>
          <p:nvPr/>
        </p:nvSpPr>
        <p:spPr>
          <a:xfrm>
            <a:off x="0" y="3116673"/>
            <a:ext cx="4909048" cy="1107996"/>
          </a:xfrm>
          <a:prstGeom prst="rect">
            <a:avLst/>
          </a:prstGeom>
          <a:noFill/>
        </p:spPr>
        <p:txBody>
          <a:bodyPr wrap="square" rtlCol="0">
            <a:spAutoFit/>
          </a:bodyPr>
          <a:lstStyle/>
          <a:p>
            <a:r>
              <a:rPr lang="en-US" sz="6600" dirty="0">
                <a:solidFill>
                  <a:schemeClr val="bg1"/>
                </a:solidFill>
                <a:highlight>
                  <a:srgbClr val="0B49CB"/>
                </a:highlight>
              </a:rPr>
              <a:t>DISCUSSION</a:t>
            </a:r>
          </a:p>
        </p:txBody>
      </p:sp>
    </p:spTree>
    <p:extLst>
      <p:ext uri="{BB962C8B-B14F-4D97-AF65-F5344CB8AC3E}">
        <p14:creationId xmlns:p14="http://schemas.microsoft.com/office/powerpoint/2010/main" val="17827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15599" cy="3811588"/>
          </a:xfrm>
          <a:prstGeom prst="rect">
            <a:avLst/>
          </a:prstGeom>
        </p:spPr>
        <p:txBody>
          <a:bodyPr>
            <a:normAutofit/>
          </a:bodyPr>
          <a:lstStyle/>
          <a:p>
            <a:pPr>
              <a:lnSpc>
                <a:spcPct val="100000"/>
              </a:lnSpc>
              <a:spcBef>
                <a:spcPts val="1400"/>
              </a:spcBef>
            </a:pPr>
            <a:r>
              <a:rPr lang="en-US" sz="2000" dirty="0"/>
              <a:t>The data visualization section reveals that certain features may correlate with mission outcomes in various ways. For instance, heavy payloads tend to have higher successful landing rates for orbit types such as Polar, LEO, and ISS. However, this distinction is less clear for GTO, where both successful and unsuccessful landing rates are present.</a:t>
            </a:r>
          </a:p>
          <a:p>
            <a:pPr>
              <a:lnSpc>
                <a:spcPct val="100000"/>
              </a:lnSpc>
              <a:spcBef>
                <a:spcPts val="1400"/>
              </a:spcBef>
            </a:pPr>
            <a:r>
              <a:rPr lang="en-US" sz="2000" dirty="0"/>
              <a:t>Thus, each feature may influence the final mission outcome. While the exact impact of each feature is challenging to determine, machine learning algorithms can be employed to analyze past data patterns and predict mission success based on the given features.</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948CB"/>
                </a:solidFill>
              </a:rPr>
              <a:t>Correlation Between Features and Mission Outcomes</a:t>
            </a:r>
          </a:p>
        </p:txBody>
      </p:sp>
    </p:spTree>
    <p:extLst>
      <p:ext uri="{BB962C8B-B14F-4D97-AF65-F5344CB8AC3E}">
        <p14:creationId xmlns:p14="http://schemas.microsoft.com/office/powerpoint/2010/main" val="3865605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15599" cy="3811588"/>
          </a:xfrm>
          <a:prstGeom prst="rect">
            <a:avLst/>
          </a:prstGeom>
        </p:spPr>
        <p:txBody>
          <a:bodyPr>
            <a:normAutofit/>
          </a:bodyPr>
          <a:lstStyle/>
          <a:p>
            <a:pPr>
              <a:lnSpc>
                <a:spcPct val="100000"/>
              </a:lnSpc>
              <a:spcBef>
                <a:spcPts val="1400"/>
              </a:spcBef>
            </a:pPr>
            <a:r>
              <a:rPr lang="en-US" sz="2000" dirty="0"/>
              <a:t>This project aims to predict whether the first stage of a Falcon 9 launch will land successfully, helping to determine the overall launch cost.</a:t>
            </a:r>
          </a:p>
          <a:p>
            <a:pPr>
              <a:lnSpc>
                <a:spcPct val="100000"/>
              </a:lnSpc>
              <a:spcBef>
                <a:spcPts val="1400"/>
              </a:spcBef>
            </a:pPr>
            <a:r>
              <a:rPr lang="en-US" sz="2000" dirty="0"/>
              <a:t>Each feature of a Falcon 9 launch, such as payload mass and orbit type, can influence the mission outcome.</a:t>
            </a:r>
          </a:p>
          <a:p>
            <a:pPr>
              <a:lnSpc>
                <a:spcPct val="100000"/>
              </a:lnSpc>
              <a:spcBef>
                <a:spcPts val="1400"/>
              </a:spcBef>
            </a:pPr>
            <a:r>
              <a:rPr lang="en-US" sz="2000" dirty="0"/>
              <a:t>Various machine learning algorithms are utilized to analyze historical Falcon 9 launch data and develop predictive models for launch outcomes.</a:t>
            </a:r>
          </a:p>
          <a:p>
            <a:pPr>
              <a:lnSpc>
                <a:spcPct val="100000"/>
              </a:lnSpc>
              <a:spcBef>
                <a:spcPts val="1400"/>
              </a:spcBef>
            </a:pPr>
            <a:r>
              <a:rPr lang="en-US" sz="2000" dirty="0"/>
              <a:t>Among the four machine learning algorithms tested, the decision tree algorithm produced the most accurate predictive model.</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948CB"/>
                </a:solidFill>
              </a:rPr>
              <a:t>Conclusion</a:t>
            </a:r>
          </a:p>
        </p:txBody>
      </p:sp>
    </p:spTree>
    <p:extLst>
      <p:ext uri="{BB962C8B-B14F-4D97-AF65-F5344CB8AC3E}">
        <p14:creationId xmlns:p14="http://schemas.microsoft.com/office/powerpoint/2010/main" val="1457755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1189" y="2196936"/>
            <a:ext cx="10399485" cy="3443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In this capstone project, we will predict whether the Falcon 9 first stage will land successfully. SpaceX advertises its Falcon 9 rocket launches at a cost of $62 million, while other providers charge upwards of $165 million. Much of this cost savings comes from SpaceX's ability to reuse the first stage. Therefore, determining the likelihood of the first stage landing successfully can help estimate the cost of a launch. This information can be valuable for alternative companies looking to compete with SpaceX for rocket launch bids.</a:t>
            </a:r>
          </a:p>
          <a:p>
            <a:r>
              <a:rPr lang="en-US" sz="2000" dirty="0"/>
              <a:t>Most unsuccessful landings are planned, as SpaceX sometimes performs controlled landings in the ocean. The main question we aim to answer is whether the first stage of the Falcon 9 rocket will land successfully based on a given set of features, including payload mass, orbit type, launch site, and other relevant factors.</a:t>
            </a:r>
          </a:p>
          <a:p>
            <a:pPr marL="0" indent="0">
              <a:buNone/>
            </a:pPr>
            <a:endParaRPr lang="en-US" sz="2000" dirty="0"/>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overall methodology includes the following steps:</a:t>
            </a:r>
          </a:p>
          <a:p>
            <a:pPr>
              <a:buFont typeface="+mj-lt"/>
              <a:buAutoNum type="arabicPeriod"/>
            </a:pPr>
            <a:r>
              <a:rPr lang="en-US" dirty="0"/>
              <a:t>Data collection, wrangling, and formatting, utilizing:</a:t>
            </a:r>
          </a:p>
          <a:p>
            <a:pPr marL="742950" lvl="1" indent="-285750">
              <a:buFont typeface="+mj-lt"/>
              <a:buAutoNum type="arabicPeriod"/>
            </a:pPr>
            <a:r>
              <a:rPr lang="en-US" dirty="0"/>
              <a:t>SpaceX API</a:t>
            </a:r>
          </a:p>
          <a:p>
            <a:pPr marL="742950" lvl="1" indent="-285750">
              <a:buFont typeface="+mj-lt"/>
              <a:buAutoNum type="arabicPeriod"/>
            </a:pPr>
            <a:r>
              <a:rPr lang="en-US" dirty="0"/>
              <a:t>Web scraping techniques</a:t>
            </a:r>
          </a:p>
          <a:p>
            <a:pPr>
              <a:buFont typeface="+mj-lt"/>
              <a:buAutoNum type="arabicPeriod"/>
            </a:pPr>
            <a:r>
              <a:rPr lang="en-US" dirty="0"/>
              <a:t>Exploratory data analysis (EDA), using tools such as:</a:t>
            </a:r>
          </a:p>
          <a:p>
            <a:pPr marL="742950" lvl="1" indent="-285750">
              <a:buFont typeface="+mj-lt"/>
              <a:buAutoNum type="arabicPeriod"/>
            </a:pPr>
            <a:r>
              <a:rPr lang="en-US" dirty="0"/>
              <a:t>Pandas and NumPy</a:t>
            </a:r>
          </a:p>
          <a:p>
            <a:pPr marL="742950" lvl="1" indent="-285750">
              <a:buFont typeface="+mj-lt"/>
              <a:buAutoNum type="arabicPeriod"/>
            </a:pPr>
            <a:r>
              <a:rPr lang="en-US" dirty="0"/>
              <a:t>SQL</a:t>
            </a:r>
          </a:p>
          <a:p>
            <a:pPr>
              <a:buFont typeface="+mj-lt"/>
              <a:buAutoNum type="arabicPeriod"/>
            </a:pPr>
            <a:r>
              <a:rPr lang="en-US" dirty="0"/>
              <a:t>Data visualization, employing:</a:t>
            </a:r>
          </a:p>
          <a:p>
            <a:pPr marL="742950" lvl="1" indent="-285750">
              <a:buFont typeface="+mj-lt"/>
              <a:buAutoNum type="arabicPeriod"/>
            </a:pPr>
            <a:r>
              <a:rPr lang="en-US" dirty="0"/>
              <a:t>Matplotlib and Seaborn</a:t>
            </a:r>
          </a:p>
          <a:p>
            <a:pPr marL="742950" lvl="1" indent="-285750">
              <a:buFont typeface="+mj-lt"/>
              <a:buAutoNum type="arabicPeriod"/>
            </a:pPr>
            <a:r>
              <a:rPr lang="en-US" dirty="0"/>
              <a:t>Folium</a:t>
            </a:r>
          </a:p>
          <a:p>
            <a:pPr marL="742950" lvl="1" indent="-285750">
              <a:buFont typeface="+mj-lt"/>
              <a:buAutoNum type="arabicPeriod"/>
            </a:pPr>
            <a:r>
              <a:rPr lang="en-US" dirty="0"/>
              <a:t>Dash</a:t>
            </a:r>
          </a:p>
          <a:p>
            <a:pPr>
              <a:buFont typeface="+mj-lt"/>
              <a:buAutoNum type="arabicPeriod"/>
            </a:pPr>
            <a:r>
              <a:rPr lang="en-US" dirty="0"/>
              <a:t>Machine learning prediction, implementing algorithms like:</a:t>
            </a:r>
          </a:p>
          <a:p>
            <a:pPr marL="742950" lvl="1" indent="-285750">
              <a:buFont typeface="+mj-lt"/>
              <a:buAutoNum type="arabicPeriod"/>
            </a:pPr>
            <a:r>
              <a:rPr lang="en-US" dirty="0"/>
              <a:t>Logistic regression</a:t>
            </a:r>
          </a:p>
          <a:p>
            <a:pPr marL="742950" lvl="1" indent="-285750">
              <a:buFont typeface="+mj-lt"/>
              <a:buAutoNum type="arabicPeriod"/>
            </a:pPr>
            <a:r>
              <a:rPr lang="en-US" dirty="0"/>
              <a:t>Support vector machine (SVM)</a:t>
            </a:r>
          </a:p>
          <a:p>
            <a:pPr marL="742950" lvl="1" indent="-285750">
              <a:buFont typeface="+mj-lt"/>
              <a:buAutoNum type="arabicPeriod"/>
            </a:pPr>
            <a:r>
              <a:rPr lang="en-US" dirty="0"/>
              <a:t>Decision tree</a:t>
            </a:r>
          </a:p>
          <a:p>
            <a:pPr marL="742950" lvl="1" indent="-285750">
              <a:buFont typeface="+mj-lt"/>
              <a:buAutoNum type="arabicPeriod"/>
            </a:pPr>
            <a:r>
              <a:rPr lang="en-US" dirty="0"/>
              <a:t>K-nearest neighbors (KNN)</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buFont typeface="Arial" panose="020B0604020202020204" pitchFamily="34" charset="0"/>
              <a:buChar char="•"/>
            </a:pPr>
            <a:r>
              <a:rPr lang="en-US" b="1" dirty="0"/>
              <a:t>SpaceX API</a:t>
            </a:r>
            <a:endParaRPr lang="en-US" dirty="0"/>
          </a:p>
          <a:p>
            <a:pPr marL="742950" lvl="1" indent="-285750">
              <a:buFont typeface="Arial" panose="020B0604020202020204" pitchFamily="34" charset="0"/>
              <a:buChar char="•"/>
            </a:pPr>
            <a:r>
              <a:rPr lang="en-US" dirty="0"/>
              <a:t>The API utilized is </a:t>
            </a:r>
            <a:r>
              <a:rPr lang="en-US" dirty="0">
                <a:hlinkClick r:id="rId3"/>
              </a:rPr>
              <a:t>https://api.spacexdata.com/v4/rockets/</a:t>
            </a:r>
            <a:r>
              <a:rPr lang="en-US" dirty="0"/>
              <a:t>.</a:t>
            </a:r>
          </a:p>
          <a:p>
            <a:pPr marL="742950" lvl="1" indent="-285750">
              <a:buFont typeface="Arial" panose="020B0604020202020204" pitchFamily="34" charset="0"/>
              <a:buChar char="•"/>
            </a:pPr>
            <a:r>
              <a:rPr lang="en-US" dirty="0"/>
              <a:t>This API provides data on various types of rocket launches conducted by SpaceX. The data is filtered to include only Falcon 9 launches.</a:t>
            </a:r>
          </a:p>
          <a:p>
            <a:pPr marL="742950" lvl="1" indent="-285750">
              <a:buFont typeface="Arial" panose="020B0604020202020204" pitchFamily="34" charset="0"/>
              <a:buChar char="•"/>
            </a:pPr>
            <a:r>
              <a:rPr lang="en-US" dirty="0"/>
              <a:t>Missing values in the data are replaced with the mean of the respective columns.</a:t>
            </a:r>
          </a:p>
          <a:p>
            <a:pPr marL="742950" lvl="1" indent="-285750">
              <a:buFont typeface="Arial" panose="020B0604020202020204" pitchFamily="34" charset="0"/>
              <a:buChar char="•"/>
            </a:pPr>
            <a:r>
              <a:rPr lang="en-US" dirty="0"/>
              <a:t>The final dataset consists of 90 rows (instances) and 17 columns (features). The image below displays the first few rows of the data:</a:t>
            </a:r>
          </a:p>
          <a:p>
            <a:pPr marL="742950" lvl="1" indent="-285750">
              <a:buFont typeface="Arial" panose="020B0604020202020204" pitchFamily="34" charset="0"/>
              <a:buChar char="•"/>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3" name="Picture 2" descr="A screenshot of a computer&#10;&#10;Description automatically generated">
            <a:extLst>
              <a:ext uri="{FF2B5EF4-FFF2-40B4-BE49-F238E27FC236}">
                <a16:creationId xmlns:a16="http://schemas.microsoft.com/office/drawing/2014/main" id="{9D040897-4576-3ACA-A6D8-205A9F6B70BB}"/>
              </a:ext>
            </a:extLst>
          </p:cNvPr>
          <p:cNvPicPr>
            <a:picLocks noChangeAspect="1"/>
          </p:cNvPicPr>
          <p:nvPr/>
        </p:nvPicPr>
        <p:blipFill>
          <a:blip r:embed="rId4"/>
          <a:stretch>
            <a:fillRect/>
          </a:stretch>
        </p:blipFill>
        <p:spPr>
          <a:xfrm>
            <a:off x="1175656" y="4958076"/>
            <a:ext cx="9749643" cy="178710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2267611"/>
            <a:ext cx="10014763" cy="3811587"/>
          </a:xfrm>
          <a:prstGeom prst="rect">
            <a:avLst/>
          </a:prstGeom>
        </p:spPr>
        <p:txBody>
          <a:bodyPr lIns="91440" tIns="45720" rIns="91440" bIns="45720" anchor="t">
            <a:noAutofit/>
          </a:bodyPr>
          <a:lstStyle/>
          <a:p>
            <a:pPr>
              <a:buFont typeface="Arial" panose="020B0604020202020204" pitchFamily="34" charset="0"/>
              <a:buChar char="•"/>
            </a:pPr>
            <a:r>
              <a:rPr lang="en-US" sz="2000" b="1" dirty="0"/>
              <a:t>Web </a:t>
            </a:r>
            <a:r>
              <a:rPr lang="en-US" sz="2000" b="1" dirty="0" err="1"/>
              <a:t>Scraping</a:t>
            </a:r>
            <a:r>
              <a:rPr lang="en-US" sz="2000" dirty="0" err="1"/>
              <a:t>The</a:t>
            </a:r>
            <a:r>
              <a:rPr lang="en-US" sz="2000" dirty="0"/>
              <a:t> data is scraped from </a:t>
            </a:r>
            <a:r>
              <a:rPr lang="en-US" sz="2000" dirty="0">
                <a:hlinkClick r:id="rId3"/>
              </a:rPr>
              <a:t>this Wikipedia page</a:t>
            </a:r>
            <a:r>
              <a:rPr lang="en-US" sz="2000" dirty="0"/>
              <a:t>.</a:t>
            </a:r>
          </a:p>
          <a:p>
            <a:pPr>
              <a:buFont typeface="Arial" panose="020B0604020202020204" pitchFamily="34" charset="0"/>
              <a:buChar char="•"/>
            </a:pPr>
            <a:r>
              <a:rPr lang="en-US" sz="2000" dirty="0"/>
              <a:t>This webpage contains data exclusively about Falcon 9 launches.</a:t>
            </a:r>
          </a:p>
          <a:p>
            <a:pPr>
              <a:buFont typeface="Arial" panose="020B0604020202020204" pitchFamily="34" charset="0"/>
              <a:buChar char="•"/>
            </a:pPr>
            <a:r>
              <a:rPr lang="en-US" sz="2000" dirty="0"/>
              <a:t>The final dataset consists of 121 rows (instances) and 11 columns (features). The image below displays the first few rows of the data:</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11174681" y="3154530"/>
            <a:ext cx="94908" cy="129260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7" name="Picture 6" descr="A screenshot of a computer&#10;&#10;Description automatically generated">
            <a:extLst>
              <a:ext uri="{FF2B5EF4-FFF2-40B4-BE49-F238E27FC236}">
                <a16:creationId xmlns:a16="http://schemas.microsoft.com/office/drawing/2014/main" id="{3764EF25-642E-4B18-2F46-6D30B4F34E9B}"/>
              </a:ext>
            </a:extLst>
          </p:cNvPr>
          <p:cNvPicPr>
            <a:picLocks noChangeAspect="1"/>
          </p:cNvPicPr>
          <p:nvPr/>
        </p:nvPicPr>
        <p:blipFill>
          <a:blip r:embed="rId4"/>
          <a:stretch>
            <a:fillRect/>
          </a:stretch>
        </p:blipFill>
        <p:spPr>
          <a:xfrm>
            <a:off x="463138" y="4085112"/>
            <a:ext cx="10994833" cy="246624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4390" y="1674235"/>
            <a:ext cx="8975652" cy="4351338"/>
          </a:xfrm>
          <a:prstGeom prst="rect">
            <a:avLst/>
          </a:prstGeom>
        </p:spPr>
        <p:txBody>
          <a:bodyPr/>
          <a:lstStyle/>
          <a:p>
            <a:endParaRPr lang="en-US" dirty="0"/>
          </a:p>
          <a:p>
            <a:pPr marL="0" indent="0">
              <a:buNone/>
            </a:pPr>
            <a:r>
              <a:rPr lang="en-US" b="1" dirty="0"/>
              <a:t>Data Processing</a:t>
            </a:r>
            <a:endParaRPr lang="en-US" dirty="0"/>
          </a:p>
          <a:p>
            <a:pPr marL="742950" lvl="1" indent="-285750">
              <a:buFont typeface="Arial" panose="020B0604020202020204" pitchFamily="34" charset="0"/>
              <a:buChar char="•"/>
            </a:pPr>
            <a:r>
              <a:rPr lang="en-US" dirty="0"/>
              <a:t>The data is processed to ensure there are no missing entries, and categorical features are encoded using one-hot encoding.</a:t>
            </a:r>
          </a:p>
          <a:p>
            <a:pPr marL="742950" lvl="1" indent="-285750">
              <a:buFont typeface="Arial" panose="020B0604020202020204" pitchFamily="34" charset="0"/>
              <a:buChar char="•"/>
            </a:pPr>
            <a:r>
              <a:rPr lang="en-US" dirty="0"/>
              <a:t>An additional column, 'Class', is added to the data frame. The 'Class' column contains 0 for failed launches and 1 for successful ones.</a:t>
            </a:r>
          </a:p>
          <a:p>
            <a:pPr marL="742950" lvl="1" indent="-285750">
              <a:buFont typeface="Arial" panose="020B0604020202020204" pitchFamily="34" charset="0"/>
              <a:buChar char="•"/>
            </a:pPr>
            <a:r>
              <a:rPr lang="en-US" dirty="0"/>
              <a:t>The final dataset consists of 90 rows (instances) and 83 columns (features).</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TotalTime>
  <Words>1503</Words>
  <Application>Microsoft Macintosh PowerPoint</Application>
  <PresentationFormat>Widescreen</PresentationFormat>
  <Paragraphs>192</Paragraphs>
  <Slides>38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xiaovictoria@hotmail.com</cp:lastModifiedBy>
  <cp:revision>201</cp:revision>
  <dcterms:created xsi:type="dcterms:W3CDTF">2021-04-29T18:58:34Z</dcterms:created>
  <dcterms:modified xsi:type="dcterms:W3CDTF">2024-06-20T23:25:51Z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